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pacex?utm_source=unsplash&amp;utm_medium=referral&amp;utm_content=creditCopyText" TargetMode="External"/><Relationship Id="rId3" Type="http://schemas.openxmlformats.org/officeDocument/2006/relationships/hyperlink" Target="https://unsplash.com/@spacex?utm_source=unsplash&amp;utm_medium=referral&amp;utm_content=creditCopyText" TargetMode="External"/><Relationship Id="rId4" Type="http://schemas.openxmlformats.org/officeDocument/2006/relationships/hyperlink" Target="https://unsplash.com/s/photos/spacex?utm_source=unsplash&amp;utm_medium=referral&amp;utm_content=creditCopyText" TargetMode="External"/><Relationship Id="rId5" Type="http://schemas.openxmlformats.org/officeDocument/2006/relationships/hyperlink" Target="https://unsplash.com/s/photos/spacex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anniespratt?utm_source=unsplash&amp;utm_medium=referral&amp;utm_content=creditCopyText" TargetMode="External"/><Relationship Id="rId3" Type="http://schemas.openxmlformats.org/officeDocument/2006/relationships/hyperlink" Target="https://unsplash.com/@anniespratt?utm_source=unsplash&amp;utm_medium=referral&amp;utm_content=creditCopyText" TargetMode="External"/><Relationship Id="rId4" Type="http://schemas.openxmlformats.org/officeDocument/2006/relationships/hyperlink" Target="https://unsplash.com/s/photos/target?utm_source=unsplash&amp;utm_medium=referral&amp;utm_content=creditCopyText" TargetMode="External"/><Relationship Id="rId5" Type="http://schemas.openxmlformats.org/officeDocument/2006/relationships/hyperlink" Target="https://unsplash.com/s/photos/target?utm_source=unsplash&amp;utm_medium=referral&amp;utm_content=creditCopyTex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sharonmccutcheon?utm_source=unsplash&amp;utm_medium=referral&amp;utm_content=creditCopyText" TargetMode="External"/><Relationship Id="rId3" Type="http://schemas.openxmlformats.org/officeDocument/2006/relationships/hyperlink" Target="https://unsplash.com/@sharonmccutcheon?utm_source=unsplash&amp;utm_medium=referral&amp;utm_content=creditCopyText" TargetMode="External"/><Relationship Id="rId4" Type="http://schemas.openxmlformats.org/officeDocument/2006/relationships/hyperlink" Target="https://unsplash.com/s/photos/question?utm_source=unsplash&amp;utm_medium=referral&amp;utm_content=creditCopyText" TargetMode="External"/><Relationship Id="rId5" Type="http://schemas.openxmlformats.org/officeDocument/2006/relationships/hyperlink" Target="https://unsplash.com/s/photos/question?utm_source=unsplash&amp;utm_medium=referral&amp;utm_content=creditCopyTex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SpaceX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cdf823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cdf823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6cdf823a5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6cdf823a5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837d56d0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837d56d0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11837d56d0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6cdf823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6cdf823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Annie Spratt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6cdf823a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6cdf823a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6cdf823a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6cdf823a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Photo by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Sharon McCutcheon</a:t>
            </a:r>
            <a:r>
              <a:rPr lang="en-GB">
                <a:solidFill>
                  <a:schemeClr val="dk1"/>
                </a:solidFill>
              </a:rPr>
              <a:t> on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6cdf823a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6cdf823a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6cdf823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6cdf823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6cdf823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6cdf823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6cdf82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6cdf82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53" name="Google Shape;53;p13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000">
                <a:solidFill>
                  <a:srgbClr val="FFFFFF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000">
                <a:solidFill>
                  <a:srgbClr val="FFFFFF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4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6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172350" y="152100"/>
            <a:ext cx="5418600" cy="3416100"/>
          </a:xfrm>
          <a:prstGeom prst="rect">
            <a:avLst/>
          </a:prstGeom>
          <a:solidFill>
            <a:srgbClr val="FFF4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172350" y="3694325"/>
            <a:ext cx="8811900" cy="1296900"/>
          </a:xfrm>
          <a:prstGeom prst="rect">
            <a:avLst/>
          </a:prstGeom>
          <a:solidFill>
            <a:srgbClr val="DEB7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17976" r="17982" t="0"/>
          <a:stretch/>
        </p:blipFill>
        <p:spPr>
          <a:xfrm>
            <a:off x="5701750" y="152100"/>
            <a:ext cx="3282452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Blazor</a:t>
            </a:r>
            <a:r>
              <a:rPr lang="en-GB"/>
              <a:t> ile Uygulama Geliştirme</a:t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Burak Selim Şenyurt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Senior Software Developer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Turkuaz - Mali İşler ve Ortak Modüller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Karma Senaryo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00" y="1017725"/>
            <a:ext cx="58732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Bilmemiz Gerekenler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C#, HTML ve CSS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75" y="1574249"/>
            <a:ext cx="3670524" cy="21426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276625"/>
            <a:ext cx="59724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3050" lvl="0" marL="3429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Roboto Mono"/>
              <a:buChar char="●"/>
            </a:pPr>
            <a:r>
              <a:rPr lang="en-GB" sz="17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1976:</a:t>
            </a:r>
            <a:r>
              <a:rPr lang="en-GB" sz="17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İstanbul’da dünyaya geldim. </a:t>
            </a:r>
            <a:r>
              <a:rPr i="1" lang="en-GB" sz="1700">
                <a:latin typeface="Roboto Mono"/>
                <a:ea typeface="Roboto Mono"/>
                <a:cs typeface="Roboto Mono"/>
                <a:sym typeface="Roboto Mono"/>
              </a:rPr>
              <a:t>Bilemezdim yazılımcı olacağımı :D</a:t>
            </a:r>
            <a:endParaRPr i="1"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1984: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Atari’de ilk bilgisayar oyunumu oynadım.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1996: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Delphi ile ilk paramı kazandım.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Y.T.Ü. Matematik Mühendisliğini bitirdim.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1999: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Bilgi İşlem Sorumlusu olarak işe başladım.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2003: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Blogumdan ilk yazımı paylaştım.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2022: 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Şu ana kadar</a:t>
            </a:r>
            <a:r>
              <a:rPr lang="en-GB" sz="1700">
                <a:solidFill>
                  <a:srgbClr val="4A86E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700">
                <a:solidFill>
                  <a:srgbClr val="0070C0"/>
                </a:solidFill>
                <a:latin typeface="Roboto Mono"/>
                <a:ea typeface="Roboto Mono"/>
                <a:cs typeface="Roboto Mono"/>
                <a:sym typeface="Roboto Mono"/>
              </a:rPr>
              <a:t>7 farklı şirkette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çalıştım.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00B0F0"/>
                </a:solidFill>
                <a:latin typeface="Roboto Mono"/>
                <a:ea typeface="Roboto Mono"/>
                <a:cs typeface="Roboto Mono"/>
                <a:sym typeface="Roboto Mono"/>
              </a:rPr>
              <a:t>2022: Doğuş Teknoloji’de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4ncü yılım.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2730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-GB" sz="170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Son 13 yılda</a:t>
            </a:r>
            <a:r>
              <a:rPr lang="en-GB" sz="1700">
                <a:latin typeface="Roboto Mono"/>
                <a:ea typeface="Roboto Mono"/>
                <a:cs typeface="Roboto Mono"/>
                <a:sym typeface="Roboto Mono"/>
              </a:rPr>
              <a:t> çalıştığım 3 şirket çevik metodoloji dönüşümü geçirdi.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9309" l="0" r="0" t="9309"/>
          <a:stretch/>
        </p:blipFill>
        <p:spPr>
          <a:xfrm>
            <a:off x="0" y="0"/>
            <a:ext cx="42804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Amaç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Performansı yüksek, çevrim dışı çalışma imkanı sunan, .Net 5/Core’un zengin API çeşitliliğini kullanabilen, neredeyse hiç Javascript ihtiyacı duymayan, WASM’ın performans metriklerini doğrudan kullanabilen her türden uygulamayı tarayıcı odaklı geliştirebilmek.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1537138" y="1351900"/>
            <a:ext cx="2104500" cy="1761000"/>
          </a:xfrm>
          <a:prstGeom prst="roundRect">
            <a:avLst>
              <a:gd fmla="val 4009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Client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Klasik Yaklaşımımız</a:t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1996438" y="1767075"/>
            <a:ext cx="1280700" cy="68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>
            <a:off x="2051188" y="1821725"/>
            <a:ext cx="1176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1939838" y="2502875"/>
            <a:ext cx="1365450" cy="113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5502363" y="1351875"/>
            <a:ext cx="2104500" cy="1761000"/>
          </a:xfrm>
          <a:prstGeom prst="roundRect">
            <a:avLst>
              <a:gd fmla="val 3353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715438" y="2334675"/>
            <a:ext cx="700500" cy="281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6715438" y="2019825"/>
            <a:ext cx="700500" cy="281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6715438" y="1704975"/>
            <a:ext cx="700500" cy="2814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db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788613" y="1725975"/>
            <a:ext cx="446700" cy="869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2069350" y="3240325"/>
            <a:ext cx="104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6034575" y="3240325"/>
            <a:ext cx="104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 amt="80000"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810900" y="772300"/>
            <a:ext cx="7537500" cy="40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Neden her iki taraf için de farklı dil veya Framework öğrenmek zorunda kalıyoruz? Her ikisi için de C# kullanamaz mıyız?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Nasıl olur da C# kodu tarayıcı üzerinde çalışabilir?</a:t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Nasıl?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Client Side Blazor</a:t>
            </a:r>
            <a:r>
              <a:rPr i="1" lang="en-GB"/>
              <a:t>(WebAssembly)</a:t>
            </a:r>
            <a:endParaRPr i="1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463" y="1148900"/>
            <a:ext cx="61870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Side Blazor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41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/>
        </p:nvSpPr>
        <p:spPr>
          <a:xfrm>
            <a:off x="1356375" y="1206100"/>
            <a:ext cx="7057500" cy="1477500"/>
          </a:xfrm>
          <a:prstGeom prst="roundRect">
            <a:avLst>
              <a:gd fmla="val 4676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Blazor Framework</a:t>
            </a:r>
            <a:endParaRPr i="1" sz="900">
              <a:solidFill>
                <a:srgbClr val="0000FF"/>
              </a:solidFill>
            </a:endParaRPr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Geliştirme Modelleri</a:t>
            </a:r>
            <a:endParaRPr/>
          </a:p>
        </p:txBody>
      </p:sp>
      <p:sp>
        <p:nvSpPr>
          <p:cNvPr id="143" name="Google Shape;143;p25"/>
          <p:cNvSpPr/>
          <p:nvPr/>
        </p:nvSpPr>
        <p:spPr>
          <a:xfrm>
            <a:off x="1563650" y="1382650"/>
            <a:ext cx="2249700" cy="10470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Client-Side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lt1"/>
                </a:solidFill>
              </a:rPr>
              <a:t>(Standalone WebAssembly veya Asp.Net Core Hosted WebAssembly)</a:t>
            </a:r>
            <a:endParaRPr i="1" sz="900"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5760750" y="1348450"/>
            <a:ext cx="2249700" cy="104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Server</a:t>
            </a:r>
            <a:r>
              <a:rPr lang="en-GB">
                <a:solidFill>
                  <a:schemeClr val="lt1"/>
                </a:solidFill>
              </a:rPr>
              <a:t>-Side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650900" y="2794600"/>
            <a:ext cx="4075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İstemcide çalışır.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Tüm modern tarayıcılarda desteklenir.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Sunucu tarafta .Net ihtiyacı yoktur.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Single Page Applications uyumludur.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●"/>
            </a:pPr>
            <a:r>
              <a:rPr lang="en-GB">
                <a:solidFill>
                  <a:srgbClr val="E06666"/>
                </a:solidFill>
              </a:rPr>
              <a:t>İlk indirme için dosya boyutu büyüktür.</a:t>
            </a:r>
            <a:endParaRPr>
              <a:solidFill>
                <a:srgbClr val="E0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●"/>
            </a:pPr>
            <a:r>
              <a:rPr lang="en-GB">
                <a:solidFill>
                  <a:srgbClr val="E06666"/>
                </a:solidFill>
              </a:rPr>
              <a:t>Debug desteği zayıftır.</a:t>
            </a:r>
            <a:endParaRPr>
              <a:solidFill>
                <a:srgbClr val="E0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●"/>
            </a:pPr>
            <a:r>
              <a:rPr lang="en-GB">
                <a:solidFill>
                  <a:srgbClr val="E06666"/>
                </a:solidFill>
              </a:rPr>
              <a:t>Eski tarayıcılar desteklemeyebilir.</a:t>
            </a:r>
            <a:endParaRPr>
              <a:solidFill>
                <a:srgbClr val="E06666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000"/>
              <a:buChar char="●"/>
            </a:pPr>
            <a:r>
              <a:rPr lang="en-GB" sz="1000">
                <a:solidFill>
                  <a:srgbClr val="38761D"/>
                </a:solidFill>
              </a:rPr>
              <a:t>Hesap Makinesi </a:t>
            </a:r>
            <a:r>
              <a:rPr i="1" lang="en-GB" sz="1000">
                <a:solidFill>
                  <a:srgbClr val="38761D"/>
                </a:solidFill>
              </a:rPr>
              <a:t>(İstemciye iner ve offline çalışır)</a:t>
            </a:r>
            <a:endParaRPr i="1" sz="1000">
              <a:solidFill>
                <a:srgbClr val="38761D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000"/>
              <a:buChar char="●"/>
            </a:pPr>
            <a:r>
              <a:rPr i="1" lang="en-GB" sz="1000">
                <a:solidFill>
                  <a:srgbClr val="38761D"/>
                </a:solidFill>
              </a:rPr>
              <a:t>Saha Satış Personeli uygulaması (İstemciye iner, offline çalışır, gerekirse sunucuya API Call ile bağlanır)</a:t>
            </a:r>
            <a:endParaRPr sz="800">
              <a:solidFill>
                <a:srgbClr val="38761D"/>
              </a:solidFill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848000" y="2794600"/>
            <a:ext cx="407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Sunucuda çalışır.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Download boyutu küçüktür.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Sunucu tarafındaki tüm API’ları kullanabilir.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Tam debug desteği sağlar.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Desteklenmeyen tarayıcılarda da çalışır.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400"/>
              <a:buChar char="●"/>
            </a:pPr>
            <a:r>
              <a:rPr lang="en-GB">
                <a:solidFill>
                  <a:srgbClr val="6D9EEB"/>
                </a:solidFill>
              </a:rPr>
              <a:t>Ölçeklenebilirlik kolaydı.</a:t>
            </a:r>
            <a:endParaRPr>
              <a:solidFill>
                <a:srgbClr val="6D9EEB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●"/>
            </a:pPr>
            <a:r>
              <a:rPr lang="en-GB">
                <a:solidFill>
                  <a:srgbClr val="E06666"/>
                </a:solidFill>
              </a:rPr>
              <a:t>Offline çalışma yeteneği yoktur.</a:t>
            </a:r>
            <a:endParaRPr>
              <a:solidFill>
                <a:srgbClr val="E0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●"/>
            </a:pPr>
            <a:r>
              <a:rPr lang="en-GB">
                <a:solidFill>
                  <a:srgbClr val="E06666"/>
                </a:solidFill>
              </a:rPr>
              <a:t>Ağ iletişimi yoğundur.</a:t>
            </a:r>
            <a:endParaRPr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